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72" r:id="rId2"/>
    <p:sldId id="370" r:id="rId3"/>
    <p:sldId id="384" r:id="rId4"/>
    <p:sldId id="382" r:id="rId5"/>
    <p:sldId id="385" r:id="rId6"/>
    <p:sldId id="383" r:id="rId7"/>
    <p:sldId id="359" r:id="rId8"/>
    <p:sldId id="348" r:id="rId9"/>
    <p:sldId id="342" r:id="rId10"/>
    <p:sldId id="386" r:id="rId11"/>
    <p:sldId id="387" r:id="rId12"/>
    <p:sldId id="388" r:id="rId13"/>
    <p:sldId id="379" r:id="rId14"/>
    <p:sldId id="39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4384" userDrawn="1">
          <p15:clr>
            <a:srgbClr val="A4A3A4"/>
          </p15:clr>
        </p15:guide>
        <p15:guide id="5" orient="horz" pos="3181" userDrawn="1">
          <p15:clr>
            <a:srgbClr val="A4A3A4"/>
          </p15:clr>
        </p15:guide>
        <p15:guide id="6" orient="horz" pos="3612" userDrawn="1">
          <p15:clr>
            <a:srgbClr val="A4A3A4"/>
          </p15:clr>
        </p15:guide>
        <p15:guide id="7" pos="12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46D"/>
    <a:srgbClr val="DEF1E2"/>
    <a:srgbClr val="72B87E"/>
    <a:srgbClr val="3F567B"/>
    <a:srgbClr val="2F5597"/>
    <a:srgbClr val="415B84"/>
    <a:srgbClr val="4472C4"/>
    <a:srgbClr val="B03132"/>
    <a:srgbClr val="4C79B7"/>
    <a:srgbClr val="ADC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44" y="78"/>
      </p:cViewPr>
      <p:guideLst>
        <p:guide orient="horz" pos="867"/>
        <p:guide pos="7333"/>
        <p:guide pos="347"/>
        <p:guide pos="4384"/>
        <p:guide orient="horz" pos="3181"/>
        <p:guide orient="horz" pos="3612"/>
        <p:guide pos="12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A6-4702-B6D4-5075636F0B4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A6-4702-B6D4-5075636F0B4C}"/>
              </c:ext>
            </c:extLst>
          </c:dPt>
          <c:dPt>
            <c:idx val="2"/>
            <c:bubble3D val="0"/>
            <c:spPr>
              <a:solidFill>
                <a:srgbClr val="DEF1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A6-4702-B6D4-5075636F0B4C}"/>
              </c:ext>
            </c:extLst>
          </c:dPt>
          <c:dPt>
            <c:idx val="3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A6-4702-B6D4-5075636F0B4C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2" formatCode="0%">
                  <c:v>0.36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A6-4702-B6D4-5075636F0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0">
      <a:solidFill>
        <a:schemeClr val="bg1"/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77B46D"/>
            </a:solidFill>
          </c:spPr>
          <c:dPt>
            <c:idx val="0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9-4811-B879-29C766FE587B}"/>
              </c:ext>
            </c:extLst>
          </c:dPt>
          <c:dPt>
            <c:idx val="1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9-4811-B879-29C766FE587B}"/>
              </c:ext>
            </c:extLst>
          </c:dPt>
          <c:dPt>
            <c:idx val="2"/>
            <c:bubble3D val="0"/>
            <c:spPr>
              <a:solidFill>
                <a:srgbClr val="DEF1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9-4811-B879-29C766FE587B}"/>
              </c:ext>
            </c:extLst>
          </c:dPt>
          <c:dPt>
            <c:idx val="3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79-4811-B879-29C766FE587B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2" formatCode="0%">
                  <c:v>0.34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79-4811-B879-29C766FE5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0"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77B46D"/>
            </a:solidFill>
          </c:spPr>
          <c:dPt>
            <c:idx val="0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0C-47D7-9E52-C8B138695D4D}"/>
              </c:ext>
            </c:extLst>
          </c:dPt>
          <c:dPt>
            <c:idx val="1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0C-47D7-9E52-C8B138695D4D}"/>
              </c:ext>
            </c:extLst>
          </c:dPt>
          <c:dPt>
            <c:idx val="2"/>
            <c:bubble3D val="0"/>
            <c:spPr>
              <a:solidFill>
                <a:srgbClr val="DEF1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0C-47D7-9E52-C8B138695D4D}"/>
              </c:ext>
            </c:extLst>
          </c:dPt>
          <c:dPt>
            <c:idx val="3"/>
            <c:bubble3D val="0"/>
            <c:spPr>
              <a:solidFill>
                <a:srgbClr val="77B46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0C-47D7-9E52-C8B138695D4D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2" formatCode="0%">
                  <c:v>0.19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0C-47D7-9E52-C8B138695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0"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77B46D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A-4A57-A001-9779B005646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A-4A57-A001-9779B005646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CA-4A57-A001-9779B0056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0539408"/>
        <c:axId val="410543016"/>
      </c:barChart>
      <c:catAx>
        <c:axId val="410539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4171C"/>
                </a:solidFill>
                <a:latin typeface="Montserrat Light" panose="000004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10543016"/>
        <c:crosses val="autoZero"/>
        <c:auto val="1"/>
        <c:lblAlgn val="ctr"/>
        <c:lblOffset val="100"/>
        <c:noMultiLvlLbl val="0"/>
      </c:catAx>
      <c:valAx>
        <c:axId val="410543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C5E5D7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Montserrat Light" panose="000004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1053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-52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-52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-52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28679142711563843"/>
          <c:y val="0.91967603119653751"/>
          <c:w val="0.41622641433735469"/>
          <c:h val="8.03239688034624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81382-DEA1-4B9C-9A0B-0D941B0AC0E1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23DE5-193E-4061-AA0F-A188C126AF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85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6C88F-93ED-4581-8BF2-76CCF9541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5EFC2D-EE94-4828-A041-744BBAE4B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E74EA-9A7E-4A97-8515-1A0C89A9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0CAD-8825-4F4B-8C02-8B41A3B056E1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176BAD-E0AC-47D3-818C-5C610CD7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E5773A-44DB-4B20-8633-C501FC18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C7E51-C908-40D2-8C29-B7B8826A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E75A83-AB88-41D4-B9BB-B0D34AD0A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C27FD5-7ED9-4E4D-AC8C-912A4EE6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709A-EA28-4241-9E10-A787440874D6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877507-BEF0-4A94-B254-E87639F6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EF1C2E-01C2-4823-8F64-1AFE2967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03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5AD7DD-F54F-4A1F-9412-14E74B293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1AD990-9A11-439B-BEFB-AC1A3B828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73FA57-5603-4F3D-9045-2913417D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2D49C-8154-43C4-AF91-4ECFE7A8A57B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976C3-1095-4870-AE0C-49B044EA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629B6F-ADDF-4F13-882C-CBBB8801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03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23062-0F4F-46E5-9F28-43DF5CE9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C7D618-35B6-4D64-A41B-A72FB826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7BB2D6-CDE9-4E4D-A619-4E642DC1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3FAD-1CA4-4576-A273-B7BB4912904C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1680C-9C41-4778-8472-FB42B8EB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1DDD8-314A-46A7-8BB3-C01B2229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28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261C5-E8ED-4823-914F-299BDBB4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D993BF-ECFF-4EE1-8ADB-0D494AD95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46C792-7A34-430C-BD22-6E62ED92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B5BC-4182-47AE-869F-64544ADB817A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02F8B8-9B6A-42B7-BB4D-F7A5E08C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6F1B5-7D87-43B8-ADE3-29BBA0EE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15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18008-DBE0-49F6-97F4-9CD1F974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8DBA2B-6709-4F7D-BDED-D0CA6E947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6DD998-30BB-4B02-B58C-408A64D13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C14C56-A305-46EF-BFEF-B55B9BFA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D000-680B-4161-88EC-0899E4B0B281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491AB4-F491-4A1E-B250-1CE0968A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0F92DC-86F2-4114-B038-7EC595CB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60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C08EE-4F74-4572-99AA-48ED4C150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366CEA-0400-4FF7-9F2A-8D0085E9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830C2D-70D2-4DC0-B29F-498839EC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4826A2-5017-4718-8660-D8F3ADB3E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9D663E-3892-4322-B3C4-FE1A4B680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00932D-D6E0-4B47-9E72-070289DD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188F-E6BA-45CE-A06B-8948EA1F497A}" type="datetime1">
              <a:rPr lang="ru-RU" smtClean="0"/>
              <a:t>24.08.2024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003204-3E7B-47B4-B32C-D41CEE8E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BBD2AE-52D2-448E-B57A-54F05D97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34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41302-9D37-4942-A8B0-B0C9B85D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DF467A-26D1-4BB6-B8C8-31D11B27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A1EB-37C7-4A77-8D52-1A9A5DF6C6A5}" type="datetime1">
              <a:rPr lang="ru-RU" smtClean="0"/>
              <a:t>24.08.2024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6F65F8-FCB9-4305-90BB-44FD2C6C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7148C4-2396-481F-ACC5-D4AAA5DC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5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BA457D-D327-4DD2-B69D-61A0D28E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A7AE-EF81-45C0-B3E1-EB641DB9F4A9}" type="datetime1">
              <a:rPr lang="ru-RU" smtClean="0"/>
              <a:t>24.08.2024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2DDE0E-C035-478F-B3E1-07B2E1054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101473-17DA-4E26-A835-56C24FE7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8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77F43-43F9-4712-BB32-4A1DE6FE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6293E6-2C4C-4649-89FD-47D1B553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8A984C-8AA9-42AB-ADD8-F180756F2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A66AD-E49B-4D5F-89C6-7FEC11F7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54FE-C408-4D85-9082-F5BFF0DDCBF8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13503-A292-4095-8398-8ADD2873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972603-94B7-40A3-8550-53393816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83CAF-0426-4779-B580-803C6388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DA3555-32B2-4769-BE11-D29C3CB0A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E79A5C-28E0-47B4-A5C4-751F184EC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9D87F5-DF6C-4394-8965-19232589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2E1E-A2D1-4A5F-9185-51BD95D0735C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0B1390-390C-4282-B5F2-30FF35E7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36A2EE-A517-4052-BF2E-4CBEF5B3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5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23E52-D402-4ABC-A471-313A13A7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E7D55E-3085-4A85-8EEA-8D400DDAF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4C53A-95F8-4979-B489-9501742C3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004E9-767F-4609-BCA6-CB1C21523A80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5EF818-93C8-42E0-916D-E4D10663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7928BC-E1E3-443F-B9B8-04AD0C093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CB77-C40F-4CE6-B9CD-C91AC6BC81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17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jpg"/><Relationship Id="rId10" Type="http://schemas.openxmlformats.org/officeDocument/2006/relationships/image" Target="../media/image7.png"/><Relationship Id="rId4" Type="http://schemas.openxmlformats.org/officeDocument/2006/relationships/image" Target="../media/image16.jp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1B503-F53A-C6D6-D4AB-B5434812B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"/>
            <a:ext cx="12196276" cy="6860406"/>
          </a:xfrm>
          <a:prstGeom prst="rect">
            <a:avLst/>
          </a:prstGeom>
        </p:spPr>
      </p:pic>
      <p:pic>
        <p:nvPicPr>
          <p:cNvPr id="7" name="Объект 5">
            <a:extLst>
              <a:ext uri="{FF2B5EF4-FFF2-40B4-BE49-F238E27FC236}">
                <a16:creationId xmlns:a16="http://schemas.microsoft.com/office/drawing/2014/main" id="{2FE3BAA0-364D-748B-B0DF-B146A7A30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4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9" y="371243"/>
            <a:ext cx="11090275" cy="6115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97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F4210A-FCB8-5474-2F6F-EE5F4F8C478F}"/>
              </a:ext>
            </a:extLst>
          </p:cNvPr>
          <p:cNvSpPr/>
          <p:nvPr/>
        </p:nvSpPr>
        <p:spPr>
          <a:xfrm>
            <a:off x="1177951" y="4188270"/>
            <a:ext cx="3717371" cy="34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РУКИ БАЗУКИ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CEF68D-EF23-C7E0-32BD-2AB73DC97778}"/>
              </a:ext>
            </a:extLst>
          </p:cNvPr>
          <p:cNvSpPr/>
          <p:nvPr/>
        </p:nvSpPr>
        <p:spPr>
          <a:xfrm flipV="1">
            <a:off x="1293203" y="4050289"/>
            <a:ext cx="115365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D7470-9AA7-C170-D763-2E19ED084ABD}"/>
              </a:ext>
            </a:extLst>
          </p:cNvPr>
          <p:cNvSpPr txBox="1"/>
          <p:nvPr/>
        </p:nvSpPr>
        <p:spPr>
          <a:xfrm>
            <a:off x="1177951" y="2392983"/>
            <a:ext cx="9897057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4400" b="1" dirty="0">
                <a:latin typeface="Verdana" panose="020B0604030504040204" pitchFamily="34" charset="0"/>
                <a:ea typeface="Verdana" panose="020B0604030504040204" pitchFamily="34" charset="0"/>
              </a:rPr>
              <a:t>Модель распознавания игровых событий хоккейного матча на базе 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C65A45-FF0F-1889-2889-40262142BB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5" t="13111" r="17408" b="69845"/>
          <a:stretch/>
        </p:blipFill>
        <p:spPr>
          <a:xfrm>
            <a:off x="1701255" y="1087702"/>
            <a:ext cx="8850450" cy="1305281"/>
          </a:xfrm>
          <a:prstGeom prst="rect">
            <a:avLst/>
          </a:prstGeom>
        </p:spPr>
      </p:pic>
      <p:pic>
        <p:nvPicPr>
          <p:cNvPr id="5" name="Рисунок 4" descr="Изображение выглядит как Шрифт, символ, логотип, круг&#10;&#10;Автоматически созданное описание">
            <a:extLst>
              <a:ext uri="{FF2B5EF4-FFF2-40B4-BE49-F238E27FC236}">
                <a16:creationId xmlns:a16="http://schemas.microsoft.com/office/drawing/2014/main" id="{4300662F-16CB-9136-E656-73E0F02635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33" y="5337371"/>
            <a:ext cx="609600" cy="612461"/>
          </a:xfrm>
          <a:prstGeom prst="rect">
            <a:avLst/>
          </a:prstGeom>
        </p:spPr>
      </p:pic>
      <p:pic>
        <p:nvPicPr>
          <p:cNvPr id="6" name="Рисунок 5" descr="Изображение выглядит как Шрифт, Графика, логотип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9B644C8-2F47-A373-C5FD-4D337D1432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87" y="5363261"/>
            <a:ext cx="1752600" cy="565723"/>
          </a:xfrm>
          <a:prstGeom prst="rect">
            <a:avLst/>
          </a:prstGeom>
          <a:noFill/>
        </p:spPr>
      </p:pic>
      <p:pic>
        <p:nvPicPr>
          <p:cNvPr id="18" name="Рисунок 1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0E9B226-84DA-ACD5-A05C-194BA3266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95" y="5015044"/>
            <a:ext cx="2711780" cy="106906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Красочность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0E7A344-3636-4B62-5140-3AA3553E85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18" y="5358221"/>
            <a:ext cx="1972514" cy="5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10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6B12FC-CBB1-1962-4CC9-F3F8887FC9B2}"/>
              </a:ext>
            </a:extLst>
          </p:cNvPr>
          <p:cNvSpPr/>
          <p:nvPr/>
        </p:nvSpPr>
        <p:spPr>
          <a:xfrm>
            <a:off x="5029200" y="1588125"/>
            <a:ext cx="704688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4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Краткое описание подготовленного решения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0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Краткое видео или </a:t>
            </a:r>
            <a:r>
              <a:rPr lang="ru-RU" sz="2000" dirty="0" err="1">
                <a:latin typeface="Montserrat" panose="00000500000000000000" pitchFamily="2" charset="-52"/>
              </a:rPr>
              <a:t>live</a:t>
            </a:r>
            <a:r>
              <a:rPr lang="ru-RU" sz="2000" dirty="0">
                <a:latin typeface="Montserrat" panose="00000500000000000000" pitchFamily="2" charset="-52"/>
              </a:rPr>
              <a:t>-демонстрацию подготовленного решения. Подчеркните ключевые возможности и функциональность.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A53045-D939-1966-6422-E429BB6B447D}"/>
              </a:ext>
            </a:extLst>
          </p:cNvPr>
          <p:cNvSpPr/>
          <p:nvPr/>
        </p:nvSpPr>
        <p:spPr>
          <a:xfrm>
            <a:off x="442797" y="1911290"/>
            <a:ext cx="4725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F82FF-7B21-DB08-26BA-57D0C7229606}"/>
              </a:ext>
            </a:extLst>
          </p:cNvPr>
          <p:cNvSpPr txBox="1"/>
          <p:nvPr/>
        </p:nvSpPr>
        <p:spPr>
          <a:xfrm>
            <a:off x="442797" y="986673"/>
            <a:ext cx="77212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ДЕМОНСТРАЦИЯ И РЕЗУЛЬТАТЫ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70729" y="-14976"/>
            <a:ext cx="7721271" cy="20342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F766F-891E-0485-FA0D-229B1CE8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18760"/>
            <a:ext cx="12199483" cy="15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2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E016F5-7334-B793-E02D-D47F46268940}"/>
              </a:ext>
            </a:extLst>
          </p:cNvPr>
          <p:cNvSpPr/>
          <p:nvPr/>
        </p:nvSpPr>
        <p:spPr>
          <a:xfrm>
            <a:off x="0" y="-2"/>
            <a:ext cx="12238153" cy="6858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3000"/>
                </a:schemeClr>
              </a:gs>
              <a:gs pos="100000">
                <a:srgbClr val="72B87E">
                  <a:lumMod val="95000"/>
                  <a:alpha val="84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11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F3E44E9-08D5-BB32-DE4C-DF7F04FD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03520"/>
            <a:ext cx="12199483" cy="1557416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6B12FC-CBB1-1962-4CC9-F3F8887FC9B2}"/>
              </a:ext>
            </a:extLst>
          </p:cNvPr>
          <p:cNvSpPr/>
          <p:nvPr/>
        </p:nvSpPr>
        <p:spPr>
          <a:xfrm>
            <a:off x="4815838" y="1799702"/>
            <a:ext cx="7138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/>
              <a:t>Будущее развитие: Возможные улучшения и доработки, которые вы планируете внедрить </a:t>
            </a:r>
            <a:br>
              <a:rPr lang="ru-RU" sz="2000" dirty="0"/>
            </a:br>
            <a:r>
              <a:rPr lang="ru-RU" sz="2000" dirty="0"/>
              <a:t>в будущем. Может быть план по масштабированию проекта или коммерциализации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0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A53045-D939-1966-6422-E429BB6B447D}"/>
              </a:ext>
            </a:extLst>
          </p:cNvPr>
          <p:cNvSpPr/>
          <p:nvPr/>
        </p:nvSpPr>
        <p:spPr>
          <a:xfrm>
            <a:off x="442797" y="1763006"/>
            <a:ext cx="4725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F82FF-7B21-DB08-26BA-57D0C7229606}"/>
              </a:ext>
            </a:extLst>
          </p:cNvPr>
          <p:cNvSpPr txBox="1"/>
          <p:nvPr/>
        </p:nvSpPr>
        <p:spPr>
          <a:xfrm>
            <a:off x="442797" y="1002688"/>
            <a:ext cx="77212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ПЕРСПЕКТИВЫ РАЗВИТИЯ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524366" y="-14439"/>
            <a:ext cx="7721271" cy="20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12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70729" y="-14976"/>
            <a:ext cx="7721271" cy="20342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F766F-891E-0485-FA0D-229B1CE8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18760"/>
            <a:ext cx="12199483" cy="155741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B142C7-A07F-7A1C-D79A-750BEFB10C69}"/>
              </a:ext>
            </a:extLst>
          </p:cNvPr>
          <p:cNvSpPr/>
          <p:nvPr/>
        </p:nvSpPr>
        <p:spPr>
          <a:xfrm>
            <a:off x="4815838" y="1799702"/>
            <a:ext cx="713832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/>
              <a:t>Потенциальное влияние: Как ваш проект может изменить ситуацию или повлиять на отрасль в будущем.</a:t>
            </a:r>
          </a:p>
          <a:p>
            <a:pPr>
              <a:defRPr/>
            </a:pPr>
            <a:endParaRPr lang="ru-RU" sz="20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19693C-AF4A-A458-5078-C56443E866D0}"/>
              </a:ext>
            </a:extLst>
          </p:cNvPr>
          <p:cNvSpPr/>
          <p:nvPr/>
        </p:nvSpPr>
        <p:spPr>
          <a:xfrm>
            <a:off x="442797" y="1763006"/>
            <a:ext cx="4725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8510A-3436-183A-3877-F0C20373C1C1}"/>
              </a:ext>
            </a:extLst>
          </p:cNvPr>
          <p:cNvSpPr txBox="1"/>
          <p:nvPr/>
        </p:nvSpPr>
        <p:spPr>
          <a:xfrm>
            <a:off x="442797" y="1002688"/>
            <a:ext cx="77212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ПЕРСПЕКТИВЫ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16930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73A5C2-E25F-3455-E729-9910C16D6332}"/>
              </a:ext>
            </a:extLst>
          </p:cNvPr>
          <p:cNvSpPr/>
          <p:nvPr/>
        </p:nvSpPr>
        <p:spPr>
          <a:xfrm>
            <a:off x="-8626" y="-2"/>
            <a:ext cx="12238153" cy="6858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3000"/>
                </a:schemeClr>
              </a:gs>
              <a:gs pos="100000">
                <a:srgbClr val="72B87E">
                  <a:lumMod val="95000"/>
                  <a:alpha val="8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8FDF6B-1459-813B-B0A1-E55178EF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226" y="1750075"/>
            <a:ext cx="2124928" cy="2124928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9D4592-E3C8-7C87-31BC-3EC4E5BAA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866" y="1750075"/>
            <a:ext cx="2124928" cy="2124928"/>
          </a:xfrm>
          <a:prstGeom prst="ellipse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CD4836-AF83-AB40-1077-4FD7703E4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763" y="1750075"/>
            <a:ext cx="2124928" cy="2124928"/>
          </a:xfrm>
          <a:prstGeom prst="ellipse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043D70-3601-AE33-DFF1-734B571A6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944" y="1750075"/>
            <a:ext cx="2124928" cy="2124928"/>
          </a:xfrm>
          <a:prstGeom prst="ellipse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36928DA-B6ED-7425-581E-16580C9B1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90" y="4076423"/>
            <a:ext cx="2605799" cy="1040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8" tIns="0" rIns="109728" bIns="54864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Montserrat" panose="00000500000000000000" pitchFamily="2" charset="-52"/>
                <a:cs typeface="Arial" charset="0"/>
              </a:rPr>
              <a:t>Дмитрий Куценко</a:t>
            </a:r>
            <a:br>
              <a:rPr lang="ru-RU" altLang="ru-RU" sz="1600" b="1" dirty="0">
                <a:latin typeface="Montserrat" panose="00000500000000000000" pitchFamily="2" charset="-52"/>
                <a:cs typeface="Arial" charset="0"/>
              </a:rPr>
            </a:br>
            <a:r>
              <a:rPr lang="ru-RU" altLang="ru-RU" sz="1600" dirty="0">
                <a:latin typeface="Montserrat" panose="00000500000000000000" pitchFamily="2" charset="-52"/>
                <a:cs typeface="Arial" charset="0"/>
              </a:rPr>
              <a:t>ПМИ ВШЭ 2 курс</a:t>
            </a:r>
          </a:p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br>
              <a:rPr lang="ru-RU" altLang="ru-RU" sz="1600" dirty="0">
                <a:latin typeface="Montserrat" panose="00000500000000000000" pitchFamily="2" charset="-52"/>
                <a:cs typeface="Arial" charset="0"/>
              </a:rPr>
            </a:br>
            <a:endParaRPr lang="ru-RU" altLang="ru-RU" sz="1600" dirty="0">
              <a:latin typeface="Montserrat" panose="00000500000000000000" pitchFamily="2" charset="-52"/>
              <a:cs typeface="Arial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30055AE-BEC7-8F5B-EB14-E7452D44D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651" y="4075453"/>
            <a:ext cx="2385596" cy="547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8" tIns="0" rIns="109728" bIns="54864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Montserrat" panose="00000500000000000000" pitchFamily="2" charset="-52"/>
                <a:cs typeface="Arial" charset="0"/>
              </a:rPr>
              <a:t>Семён Колчин</a:t>
            </a:r>
            <a:br>
              <a:rPr lang="ru-RU" altLang="ru-RU" sz="1600" b="1" dirty="0">
                <a:latin typeface="Montserrat" panose="00000500000000000000" pitchFamily="2" charset="-52"/>
                <a:cs typeface="Arial" charset="0"/>
              </a:rPr>
            </a:br>
            <a:r>
              <a:rPr lang="ru-RU" altLang="ru-RU" sz="1600" dirty="0">
                <a:latin typeface="Montserrat" panose="00000500000000000000" pitchFamily="2" charset="-52"/>
                <a:cs typeface="Arial" charset="0"/>
              </a:rPr>
              <a:t>ПМИ ВШЭ 2 курс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2270C0-9C61-97EA-3430-D18C275B0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875" y="4075453"/>
            <a:ext cx="2752704" cy="547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8" tIns="0" rIns="109728" bIns="54864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Montserrat" panose="00000500000000000000" pitchFamily="2" charset="-52"/>
                <a:cs typeface="Arial" charset="0"/>
              </a:rPr>
              <a:t>Александр Пуртов</a:t>
            </a:r>
            <a:br>
              <a:rPr lang="ru-RU" altLang="ru-RU" sz="1600" b="1" dirty="0">
                <a:latin typeface="Montserrat" panose="00000500000000000000" pitchFamily="2" charset="-52"/>
                <a:cs typeface="Arial" charset="0"/>
              </a:rPr>
            </a:br>
            <a:r>
              <a:rPr lang="ru-RU" altLang="ru-RU" sz="1600" dirty="0">
                <a:latin typeface="Montserrat" panose="00000500000000000000" pitchFamily="2" charset="-52"/>
                <a:cs typeface="Arial" charset="0"/>
              </a:rPr>
              <a:t>ФМА НГТУ 4 курс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2F0F9AA-B6CE-5AAA-5E29-13D646EB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7776" y="4075453"/>
            <a:ext cx="2927264" cy="547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8" tIns="0" rIns="109728" bIns="54864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Montserrat" panose="00000500000000000000" pitchFamily="2" charset="-52"/>
                <a:cs typeface="Arial" charset="0"/>
              </a:rPr>
              <a:t>Андрей Хлопотных </a:t>
            </a:r>
            <a:br>
              <a:rPr lang="ru-RU" altLang="ru-RU" sz="1600" b="1" dirty="0">
                <a:latin typeface="Montserrat" panose="00000500000000000000" pitchFamily="2" charset="-52"/>
                <a:cs typeface="Arial" charset="0"/>
              </a:rPr>
            </a:br>
            <a:r>
              <a:rPr lang="ru-RU" altLang="ru-RU" sz="1600" dirty="0">
                <a:latin typeface="Montserrat" panose="00000500000000000000" pitchFamily="2" charset="-52"/>
                <a:cs typeface="Arial" charset="0"/>
              </a:rPr>
              <a:t>ПМИ ИТМО 1 курс</a:t>
            </a:r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181E6C3B-BED4-1CB5-B9ED-540B11A8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13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DFC08-D27A-7F0E-7815-9060996EF5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516449" y="-14976"/>
            <a:ext cx="7721271" cy="20342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D58A2A-8136-0BF8-9B8F-F443DE1B2D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 flipV="1">
            <a:off x="4516882" y="4823746"/>
            <a:ext cx="7721271" cy="2034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E2111-FA4A-45FE-ED54-5810363CF90E}"/>
              </a:ext>
            </a:extLst>
          </p:cNvPr>
          <p:cNvSpPr txBox="1"/>
          <p:nvPr/>
        </p:nvSpPr>
        <p:spPr>
          <a:xfrm>
            <a:off x="440160" y="582820"/>
            <a:ext cx="1074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КОМАНДА ПРОЕКТА</a:t>
            </a:r>
          </a:p>
        </p:txBody>
      </p:sp>
      <p:pic>
        <p:nvPicPr>
          <p:cNvPr id="9" name="Рисунок 8" descr="Изображение выглядит как Шрифт, символ, логотип, круг&#10;&#10;Автоматически созданное описание">
            <a:extLst>
              <a:ext uri="{FF2B5EF4-FFF2-40B4-BE49-F238E27FC236}">
                <a16:creationId xmlns:a16="http://schemas.microsoft.com/office/drawing/2014/main" id="{C440D9AD-2C55-A79F-9B33-1027807B42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33" y="5337371"/>
            <a:ext cx="609600" cy="61246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логотип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76FB520-36A5-358D-CE31-921E788C1E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87" y="5363261"/>
            <a:ext cx="1752600" cy="565723"/>
          </a:xfrm>
          <a:prstGeom prst="rect">
            <a:avLst/>
          </a:prstGeom>
          <a:noFill/>
        </p:spPr>
      </p:pic>
      <p:pic>
        <p:nvPicPr>
          <p:cNvPr id="13" name="Рисунок 1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714ECF1-F82E-7BCF-E7F5-0554E9A21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95" y="5015044"/>
            <a:ext cx="2711780" cy="1069067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Красочность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344A72F-50AE-C038-D57D-C3F642D66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18" y="5358221"/>
            <a:ext cx="1972514" cy="5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0B1BF0-6CCE-9837-ADDB-2C254029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/>
          <a:stretch/>
        </p:blipFill>
        <p:spPr>
          <a:xfrm>
            <a:off x="0" y="1"/>
            <a:ext cx="9888484" cy="685799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A0C462-2273-2763-8217-CEF655FA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1" b="4420"/>
          <a:stretch/>
        </p:blipFill>
        <p:spPr>
          <a:xfrm>
            <a:off x="9969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F4210A-FCB8-5474-2F6F-EE5F4F8C478F}"/>
              </a:ext>
            </a:extLst>
          </p:cNvPr>
          <p:cNvSpPr/>
          <p:nvPr/>
        </p:nvSpPr>
        <p:spPr>
          <a:xfrm>
            <a:off x="1785995" y="3957560"/>
            <a:ext cx="3717371" cy="34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Montserrat SemiBold" panose="00000700000000000000" pitchFamily="2" charset="-52"/>
              </a:rPr>
              <a:t>НАЗВАНИЕ КОМАНДЫ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CEF68D-EF23-C7E0-32BD-2AB73DC97778}"/>
              </a:ext>
            </a:extLst>
          </p:cNvPr>
          <p:cNvSpPr/>
          <p:nvPr/>
        </p:nvSpPr>
        <p:spPr>
          <a:xfrm flipV="1">
            <a:off x="1898199" y="3819579"/>
            <a:ext cx="1153658" cy="45719"/>
          </a:xfrm>
          <a:prstGeom prst="rect">
            <a:avLst/>
          </a:prstGeom>
          <a:solidFill>
            <a:srgbClr val="77B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D7470-9AA7-C170-D763-2E19ED084ABD}"/>
              </a:ext>
            </a:extLst>
          </p:cNvPr>
          <p:cNvSpPr txBox="1"/>
          <p:nvPr/>
        </p:nvSpPr>
        <p:spPr>
          <a:xfrm>
            <a:off x="1777039" y="2660740"/>
            <a:ext cx="9888484" cy="654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5000" dirty="0">
                <a:latin typeface="Montserrat SemiBold" panose="00000700000000000000" pitchFamily="2" charset="-52"/>
              </a:rPr>
              <a:t>СПАСИБО ЗА ВНИМАНИЕ!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216F7B-8F29-E04D-FAFE-B9F493B95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3111" r="15500" b="69845"/>
          <a:stretch/>
        </p:blipFill>
        <p:spPr>
          <a:xfrm>
            <a:off x="1068099" y="887756"/>
            <a:ext cx="10282653" cy="1393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976450-3B27-FCAF-02D8-FE492DEDA3DF}"/>
              </a:ext>
            </a:extLst>
          </p:cNvPr>
          <p:cNvSpPr txBox="1"/>
          <p:nvPr/>
        </p:nvSpPr>
        <p:spPr>
          <a:xfrm>
            <a:off x="9176804" y="3173198"/>
            <a:ext cx="176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 Light" panose="00000400000000000000" pitchFamily="2" charset="-52"/>
                <a:cs typeface="Calibri" pitchFamily="34" charset="0"/>
              </a:rPr>
              <a:t>(ВАРИАНТ 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17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E016F5-7334-B793-E02D-D47F46268940}"/>
              </a:ext>
            </a:extLst>
          </p:cNvPr>
          <p:cNvSpPr/>
          <p:nvPr/>
        </p:nvSpPr>
        <p:spPr>
          <a:xfrm>
            <a:off x="0" y="-2"/>
            <a:ext cx="12199483" cy="6858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3000"/>
                </a:schemeClr>
              </a:gs>
              <a:gs pos="100000">
                <a:srgbClr val="72B87E">
                  <a:lumMod val="95000"/>
                  <a:alpha val="84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2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F3E44E9-08D5-BB32-DE4C-DF7F04FD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22997" y="5300584"/>
            <a:ext cx="12199483" cy="1557416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6B12FC-CBB1-1962-4CC9-F3F8887FC9B2}"/>
              </a:ext>
            </a:extLst>
          </p:cNvPr>
          <p:cNvSpPr/>
          <p:nvPr/>
        </p:nvSpPr>
        <p:spPr>
          <a:xfrm>
            <a:off x="640088" y="2019277"/>
            <a:ext cx="94614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Спортивные академии постоянно стремятся привлекать наиболее талантливых и перспективных игроков</a:t>
            </a:r>
            <a:br>
              <a:rPr lang="ru-RU" sz="2400" dirty="0">
                <a:latin typeface="Montserrat" panose="00000500000000000000" pitchFamily="2" charset="-52"/>
              </a:rPr>
            </a:br>
            <a:endParaRPr lang="ru-RU" sz="2400" dirty="0">
              <a:latin typeface="Montserrat" panose="00000500000000000000" pitchFamily="2" charset="-52"/>
            </a:endParaRPr>
          </a:p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Оценка таких игроков представляет собой сложную задачу, требующую глубокого анализа их игровых навыков и стратегических решений на льду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70729" y="-14976"/>
            <a:ext cx="7721271" cy="2034253"/>
          </a:xfrm>
          <a:prstGeom prst="rect">
            <a:avLst/>
          </a:prstGeom>
        </p:spPr>
      </p:pic>
      <p:sp>
        <p:nvSpPr>
          <p:cNvPr id="3" name="object 18">
            <a:extLst>
              <a:ext uri="{FF2B5EF4-FFF2-40B4-BE49-F238E27FC236}">
                <a16:creationId xmlns:a16="http://schemas.microsoft.com/office/drawing/2014/main" id="{69C92C7C-3156-E380-DAAA-7B09CF894F43}"/>
              </a:ext>
            </a:extLst>
          </p:cNvPr>
          <p:cNvSpPr txBox="1">
            <a:spLocks/>
          </p:cNvSpPr>
          <p:nvPr/>
        </p:nvSpPr>
        <p:spPr>
          <a:xfrm>
            <a:off x="683221" y="1003636"/>
            <a:ext cx="4330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0" cap="none" spc="-2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j-ea"/>
                <a:cs typeface="Tahoma"/>
              </a:rPr>
              <a:t>Проблематика</a:t>
            </a:r>
          </a:p>
        </p:txBody>
      </p:sp>
      <p:pic>
        <p:nvPicPr>
          <p:cNvPr id="4" name="Рисунок 3" descr="Изображение выглядит как Кухонная утварь, ложка&#10;&#10;Автоматически созданное описание">
            <a:extLst>
              <a:ext uri="{FF2B5EF4-FFF2-40B4-BE49-F238E27FC236}">
                <a16:creationId xmlns:a16="http://schemas.microsoft.com/office/drawing/2014/main" id="{AD8BBB27-1869-7ADE-CDA8-10AA6613A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505">
            <a:off x="8102435" y="2034275"/>
            <a:ext cx="4327027" cy="45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8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28D7FD-74DD-2C00-D56D-E61D514B8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98714" y="0"/>
            <a:ext cx="7721271" cy="2034253"/>
          </a:xfrm>
          <a:prstGeom prst="rect">
            <a:avLst/>
          </a:prstGeom>
        </p:spPr>
      </p:pic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3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A53045-D939-1966-6422-E429BB6B447D}"/>
              </a:ext>
            </a:extLst>
          </p:cNvPr>
          <p:cNvSpPr/>
          <p:nvPr/>
        </p:nvSpPr>
        <p:spPr>
          <a:xfrm>
            <a:off x="485371" y="1905506"/>
            <a:ext cx="62599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Модель, которая позволит тренерам хоккейной академии загружать видеозаписи игр других команд, анализировать их и автоматически выявлять лучших и самых активных игроков на основе детализированной игровой статистики.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70729" y="-14976"/>
            <a:ext cx="7721271" cy="20342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F766F-891E-0485-FA0D-229B1CE8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2" t="66963" b="10342"/>
          <a:stretch/>
        </p:blipFill>
        <p:spPr>
          <a:xfrm>
            <a:off x="6963509" y="5318760"/>
            <a:ext cx="5228490" cy="1557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8F4C00-F31C-7068-8618-FE668CF6A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r="42858" b="10342"/>
          <a:stretch/>
        </p:blipFill>
        <p:spPr>
          <a:xfrm>
            <a:off x="22997" y="5308072"/>
            <a:ext cx="6970993" cy="1557416"/>
          </a:xfrm>
          <a:prstGeom prst="rect">
            <a:avLst/>
          </a:prstGeom>
        </p:spPr>
      </p:pic>
      <p:sp>
        <p:nvSpPr>
          <p:cNvPr id="3" name="object 18">
            <a:extLst>
              <a:ext uri="{FF2B5EF4-FFF2-40B4-BE49-F238E27FC236}">
                <a16:creationId xmlns:a16="http://schemas.microsoft.com/office/drawing/2014/main" id="{C80ADD3F-4B04-B1EE-FD7F-0E8F961238F7}"/>
              </a:ext>
            </a:extLst>
          </p:cNvPr>
          <p:cNvSpPr txBox="1">
            <a:spLocks/>
          </p:cNvSpPr>
          <p:nvPr/>
        </p:nvSpPr>
        <p:spPr>
          <a:xfrm>
            <a:off x="527945" y="1002150"/>
            <a:ext cx="61747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0" cap="none" spc="-2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j-ea"/>
                <a:cs typeface="Tahoma"/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50028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539884-E5C9-5E34-4687-78F11087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4" r="12043"/>
          <a:stretch/>
        </p:blipFill>
        <p:spPr>
          <a:xfrm>
            <a:off x="5638800" y="-16263"/>
            <a:ext cx="6553200" cy="6874263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E016F5-7334-B793-E02D-D47F46268940}"/>
              </a:ext>
            </a:extLst>
          </p:cNvPr>
          <p:cNvSpPr/>
          <p:nvPr/>
        </p:nvSpPr>
        <p:spPr>
          <a:xfrm>
            <a:off x="0" y="-2"/>
            <a:ext cx="12238153" cy="6858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72B87E">
                  <a:lumMod val="95000"/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4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F3E44E9-08D5-BB32-DE4C-DF7F04FD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03520"/>
            <a:ext cx="12199483" cy="1557416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C8BB8E47-1B8D-EEC5-7B8C-27CBF1CCA43B}"/>
              </a:ext>
            </a:extLst>
          </p:cNvPr>
          <p:cNvSpPr txBox="1">
            <a:spLocks/>
          </p:cNvSpPr>
          <p:nvPr/>
        </p:nvSpPr>
        <p:spPr>
          <a:xfrm>
            <a:off x="527944" y="1002150"/>
            <a:ext cx="81070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0" cap="none" spc="-225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j-ea"/>
                <a:cs typeface="Tahoma"/>
              </a:rPr>
              <a:t>Техническая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19021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539884-E5C9-5E34-4687-78F11087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4" r="12043"/>
          <a:stretch/>
        </p:blipFill>
        <p:spPr>
          <a:xfrm>
            <a:off x="5638800" y="-16263"/>
            <a:ext cx="6553200" cy="6874263"/>
          </a:xfrm>
          <a:prstGeom prst="rect">
            <a:avLst/>
          </a:prstGeom>
        </p:spPr>
      </p:pic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5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F3E44E9-08D5-BB32-DE4C-DF7F04FD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r="46283" b="10342"/>
          <a:stretch/>
        </p:blipFill>
        <p:spPr>
          <a:xfrm>
            <a:off x="0" y="7292192"/>
            <a:ext cx="6553201" cy="155741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F8D69C-4626-F419-D47A-0A24B5228B86}"/>
              </a:ext>
            </a:extLst>
          </p:cNvPr>
          <p:cNvSpPr/>
          <p:nvPr/>
        </p:nvSpPr>
        <p:spPr>
          <a:xfrm>
            <a:off x="473277" y="3520608"/>
            <a:ext cx="607992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4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детализированную диаграмму архитектуры системы с объяснением ключевых компонентов</a:t>
            </a:r>
          </a:p>
          <a:p>
            <a:pPr>
              <a:defRPr/>
            </a:pPr>
            <a:endParaRPr lang="ru-RU" sz="20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описание отдельных модулей или сервисов, их функциональность и вклад в общее решение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0FCC50-45E2-A284-E60A-664355DE230E}"/>
              </a:ext>
            </a:extLst>
          </p:cNvPr>
          <p:cNvSpPr/>
          <p:nvPr/>
        </p:nvSpPr>
        <p:spPr>
          <a:xfrm>
            <a:off x="442797" y="1796474"/>
            <a:ext cx="51960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dirty="0"/>
              <a:t>На данном слайде рекомендуется презентовать перечень использованных технологий, фреймворков и языков программирования. </a:t>
            </a:r>
          </a:p>
          <a:p>
            <a:pPr>
              <a:defRPr/>
            </a:pPr>
            <a:r>
              <a:rPr lang="ru-RU" sz="2000" dirty="0"/>
              <a:t>Обоснование их выбора</a:t>
            </a:r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C19EE-E05C-6752-3CF8-C3C59C3F1364}"/>
              </a:ext>
            </a:extLst>
          </p:cNvPr>
          <p:cNvSpPr txBox="1"/>
          <p:nvPr/>
        </p:nvSpPr>
        <p:spPr>
          <a:xfrm>
            <a:off x="442797" y="569512"/>
            <a:ext cx="77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ТЕХНИЧЕСКАЯ РЕАЛИЗАЦИЯ </a:t>
            </a:r>
            <a:r>
              <a:rPr lang="ru-RU" sz="2800" dirty="0">
                <a:latin typeface="Montserrat Light" panose="00000400000000000000" pitchFamily="2" charset="-52"/>
                <a:cs typeface="Calibri" pitchFamily="34" charset="0"/>
              </a:rPr>
              <a:t>(ВАРИАНТ 2)</a:t>
            </a:r>
            <a:endParaRPr lang="ru-RU" sz="2800" dirty="0">
              <a:latin typeface="Montserrat SemiBold" panose="00000700000000000000" pitchFamily="2" charset="-52"/>
              <a:cs typeface="Calibri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CE1570-51C3-FA81-64C6-96D83E02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21454" b="68852"/>
          <a:stretch/>
        </p:blipFill>
        <p:spPr>
          <a:xfrm>
            <a:off x="5062878" y="0"/>
            <a:ext cx="7142830" cy="25298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9FA2D6-1BAF-532A-AB65-E00801324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2" r="4421" b="68852"/>
          <a:stretch/>
        </p:blipFill>
        <p:spPr>
          <a:xfrm rot="5400000">
            <a:off x="5037890" y="4968565"/>
            <a:ext cx="1277460" cy="25298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365992-2CDC-CC5F-60A7-2979DF658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2" r="34209"/>
          <a:stretch/>
        </p:blipFill>
        <p:spPr>
          <a:xfrm>
            <a:off x="6978230" y="0"/>
            <a:ext cx="5227477" cy="68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628E9C97-FA09-C77B-8BC7-3BECFA68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6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6B12FC-CBB1-1962-4CC9-F3F8887FC9B2}"/>
              </a:ext>
            </a:extLst>
          </p:cNvPr>
          <p:cNvSpPr/>
          <p:nvPr/>
        </p:nvSpPr>
        <p:spPr>
          <a:xfrm>
            <a:off x="5029200" y="1439841"/>
            <a:ext cx="70468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4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Виды тестирования продукта. Укажите методы тестирования (юнит-тесты, интеграционные тесты и т.д.) и их результаты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endParaRPr lang="ru-RU" sz="2000" dirty="0">
              <a:latin typeface="Montserrat" panose="00000500000000000000" pitchFamily="2" charset="-52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Метрики. Например: скорость обработки данных, масштабируемость, производительность и т.д.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A53045-D939-1966-6422-E429BB6B447D}"/>
              </a:ext>
            </a:extLst>
          </p:cNvPr>
          <p:cNvSpPr/>
          <p:nvPr/>
        </p:nvSpPr>
        <p:spPr>
          <a:xfrm>
            <a:off x="442797" y="1763006"/>
            <a:ext cx="4725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F82FF-7B21-DB08-26BA-57D0C7229606}"/>
              </a:ext>
            </a:extLst>
          </p:cNvPr>
          <p:cNvSpPr txBox="1"/>
          <p:nvPr/>
        </p:nvSpPr>
        <p:spPr>
          <a:xfrm>
            <a:off x="442797" y="1011387"/>
            <a:ext cx="77212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ТЕСТИРОВАНИЕ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1382284-A08B-4E89-1E1B-CBA2DC48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470729" y="-14976"/>
            <a:ext cx="7721271" cy="20342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F766F-891E-0485-FA0D-229B1CE8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18760"/>
            <a:ext cx="12199483" cy="15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3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F1B4C2D-8953-47CC-A3B8-36F810229A8D}"/>
              </a:ext>
            </a:extLst>
          </p:cNvPr>
          <p:cNvSpPr txBox="1"/>
          <p:nvPr/>
        </p:nvSpPr>
        <p:spPr>
          <a:xfrm>
            <a:off x="457132" y="576639"/>
            <a:ext cx="704798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ЭКОНОМИЧЕСКАЯ ЭФФЕКТИВНОСТЬ </a:t>
            </a:r>
            <a:r>
              <a:rPr lang="ru-RU" sz="2880" dirty="0">
                <a:latin typeface="Montserrat Light" panose="00000400000000000000" pitchFamily="2" charset="-52"/>
                <a:cs typeface="Calibri" pitchFamily="34" charset="0"/>
              </a:rPr>
              <a:t>(ВАРИАНТ 1)</a:t>
            </a:r>
            <a:endParaRPr lang="ru-RU" sz="2880" dirty="0">
              <a:latin typeface="Montserrat SemiBold" panose="00000700000000000000" pitchFamily="2" charset="-52"/>
              <a:cs typeface="Calibri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31F7ED5-29D0-465D-BBB2-401776FFFEE9}"/>
              </a:ext>
            </a:extLst>
          </p:cNvPr>
          <p:cNvSpPr/>
          <p:nvPr/>
        </p:nvSpPr>
        <p:spPr>
          <a:xfrm>
            <a:off x="442913" y="1768069"/>
            <a:ext cx="5276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3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C714972-65B9-4478-8A91-ED64777A11AD}"/>
              </a:ext>
            </a:extLst>
          </p:cNvPr>
          <p:cNvSpPr/>
          <p:nvPr/>
        </p:nvSpPr>
        <p:spPr>
          <a:xfrm>
            <a:off x="5471239" y="1794081"/>
            <a:ext cx="657462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Оценку экономической эффективности и эффекта от предлагаемых решений, оценка рисков и экономическое обоснование, определение источников финансирования</a:t>
            </a:r>
          </a:p>
          <a:p>
            <a:pPr>
              <a:defRPr/>
            </a:pPr>
            <a:endParaRPr lang="ru-RU" sz="2300" dirty="0">
              <a:latin typeface="Montserrat Light" panose="00000400000000000000" pitchFamily="2" charset="-52"/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C704B3E5-9C6F-4227-96DD-6F25D83DB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549560"/>
              </p:ext>
            </p:extLst>
          </p:nvPr>
        </p:nvGraphicFramePr>
        <p:xfrm>
          <a:off x="-291972" y="3465513"/>
          <a:ext cx="3650501" cy="2433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63;p14">
            <a:extLst>
              <a:ext uri="{FF2B5EF4-FFF2-40B4-BE49-F238E27FC236}">
                <a16:creationId xmlns:a16="http://schemas.microsoft.com/office/drawing/2014/main" id="{85001AE0-9ED7-45AE-B0E8-0BCF61CC0CD6}"/>
              </a:ext>
            </a:extLst>
          </p:cNvPr>
          <p:cNvSpPr txBox="1">
            <a:spLocks/>
          </p:cNvSpPr>
          <p:nvPr/>
        </p:nvSpPr>
        <p:spPr>
          <a:xfrm>
            <a:off x="1107612" y="4409377"/>
            <a:ext cx="897052" cy="568799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81481"/>
            </a:pPr>
            <a:r>
              <a:rPr lang="ru-RU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36%</a:t>
            </a:r>
            <a:endParaRPr lang="ru-RU" b="1" dirty="0">
              <a:solidFill>
                <a:srgbClr val="14171C"/>
              </a:solidFill>
              <a:latin typeface="Montserrat" panose="00000500000000000000" pitchFamily="2" charset="-52"/>
              <a:ea typeface="Montserrat SemiBold"/>
              <a:cs typeface="Gotham Pro" panose="02000503040000020004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F5B0834-A394-4888-8430-818A38B4F714}"/>
              </a:ext>
            </a:extLst>
          </p:cNvPr>
          <p:cNvSpPr/>
          <p:nvPr/>
        </p:nvSpPr>
        <p:spPr>
          <a:xfrm>
            <a:off x="535929" y="6044224"/>
            <a:ext cx="21022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" algn="ctr">
              <a:spcBef>
                <a:spcPts val="137"/>
              </a:spcBef>
              <a:defRPr/>
            </a:pPr>
            <a:r>
              <a:rPr lang="ru-RU" sz="1080" spc="-24" dirty="0">
                <a:solidFill>
                  <a:schemeClr val="bg1"/>
                </a:solidFill>
                <a:latin typeface="Montserrat" panose="00000500000000000000" pitchFamily="2" charset="-52"/>
                <a:cs typeface="Gotham Pro" panose="02000503040000020004" pitchFamily="2" charset="0"/>
              </a:rPr>
              <a:t>Показатель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BB772D0-7DD8-422D-9FAD-E9863FC8F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762438"/>
              </p:ext>
            </p:extLst>
          </p:nvPr>
        </p:nvGraphicFramePr>
        <p:xfrm>
          <a:off x="2523893" y="3465513"/>
          <a:ext cx="3650501" cy="2433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Google Shape;63;p14">
            <a:extLst>
              <a:ext uri="{FF2B5EF4-FFF2-40B4-BE49-F238E27FC236}">
                <a16:creationId xmlns:a16="http://schemas.microsoft.com/office/drawing/2014/main" id="{AC1DD688-F892-4BC9-9C14-3D9D3F3348F8}"/>
              </a:ext>
            </a:extLst>
          </p:cNvPr>
          <p:cNvSpPr txBox="1">
            <a:spLocks/>
          </p:cNvSpPr>
          <p:nvPr/>
        </p:nvSpPr>
        <p:spPr>
          <a:xfrm>
            <a:off x="3911141" y="4415158"/>
            <a:ext cx="897052" cy="568799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81481"/>
            </a:pPr>
            <a:r>
              <a:rPr lang="ru-RU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3</a:t>
            </a:r>
            <a:r>
              <a:rPr lang="en-US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4</a:t>
            </a:r>
            <a:r>
              <a:rPr lang="ru-RU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%</a:t>
            </a:r>
            <a:endParaRPr lang="ru-RU" b="1" dirty="0">
              <a:solidFill>
                <a:srgbClr val="14171C"/>
              </a:solidFill>
              <a:latin typeface="Montserrat" panose="00000500000000000000" pitchFamily="2" charset="-52"/>
              <a:ea typeface="Montserrat SemiBold"/>
              <a:cs typeface="Gotham Pro" panose="02000503040000020004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08EB238C-005B-49FA-90DF-4C34393A2E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235008"/>
              </p:ext>
            </p:extLst>
          </p:nvPr>
        </p:nvGraphicFramePr>
        <p:xfrm>
          <a:off x="5282607" y="3465513"/>
          <a:ext cx="3650501" cy="2433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Google Shape;63;p14">
            <a:extLst>
              <a:ext uri="{FF2B5EF4-FFF2-40B4-BE49-F238E27FC236}">
                <a16:creationId xmlns:a16="http://schemas.microsoft.com/office/drawing/2014/main" id="{83E65394-C249-4371-8775-AD241BF4D879}"/>
              </a:ext>
            </a:extLst>
          </p:cNvPr>
          <p:cNvSpPr txBox="1">
            <a:spLocks/>
          </p:cNvSpPr>
          <p:nvPr/>
        </p:nvSpPr>
        <p:spPr>
          <a:xfrm>
            <a:off x="6739846" y="4409377"/>
            <a:ext cx="897052" cy="568799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81481"/>
            </a:pPr>
            <a:r>
              <a:rPr lang="ru-RU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19%</a:t>
            </a:r>
            <a:endParaRPr lang="ru-RU" b="1" dirty="0">
              <a:solidFill>
                <a:srgbClr val="14171C"/>
              </a:solidFill>
              <a:latin typeface="Montserrat" panose="00000500000000000000" pitchFamily="2" charset="-52"/>
              <a:ea typeface="Montserrat SemiBold"/>
              <a:cs typeface="Gotham Pro" panose="02000503040000020004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744783-81E8-42DC-9C94-14DBAA2396BD}"/>
              </a:ext>
            </a:extLst>
          </p:cNvPr>
          <p:cNvSpPr/>
          <p:nvPr/>
        </p:nvSpPr>
        <p:spPr>
          <a:xfrm>
            <a:off x="3308534" y="6044224"/>
            <a:ext cx="21022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" algn="ctr">
              <a:spcBef>
                <a:spcPts val="137"/>
              </a:spcBef>
              <a:defRPr/>
            </a:pPr>
            <a:r>
              <a:rPr lang="ru-RU" sz="1080" spc="-24" dirty="0">
                <a:solidFill>
                  <a:schemeClr val="bg1"/>
                </a:solidFill>
                <a:latin typeface="Montserrat" panose="00000500000000000000" pitchFamily="2" charset="-52"/>
                <a:cs typeface="Gotham Pro" panose="02000503040000020004" pitchFamily="2" charset="0"/>
              </a:rPr>
              <a:t>Показатель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2133F7-959F-4A6A-8A72-E81B7B0B7D4A}"/>
              </a:ext>
            </a:extLst>
          </p:cNvPr>
          <p:cNvSpPr/>
          <p:nvPr/>
        </p:nvSpPr>
        <p:spPr>
          <a:xfrm>
            <a:off x="6032594" y="6046911"/>
            <a:ext cx="21022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" algn="ctr">
              <a:spcBef>
                <a:spcPts val="137"/>
              </a:spcBef>
              <a:defRPr/>
            </a:pPr>
            <a:r>
              <a:rPr lang="ru-RU" sz="1080" spc="-24" dirty="0">
                <a:solidFill>
                  <a:schemeClr val="bg1"/>
                </a:solidFill>
                <a:latin typeface="Montserrat" panose="00000500000000000000" pitchFamily="2" charset="-52"/>
                <a:cs typeface="Gotham Pro" panose="02000503040000020004" pitchFamily="2" charset="0"/>
              </a:rPr>
              <a:t>Показатель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2650D49-A939-4F5E-BB87-94352AF74693}"/>
              </a:ext>
            </a:extLst>
          </p:cNvPr>
          <p:cNvCxnSpPr/>
          <p:nvPr/>
        </p:nvCxnSpPr>
        <p:spPr>
          <a:xfrm>
            <a:off x="511581" y="6902014"/>
            <a:ext cx="762327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63;p14">
            <a:extLst>
              <a:ext uri="{FF2B5EF4-FFF2-40B4-BE49-F238E27FC236}">
                <a16:creationId xmlns:a16="http://schemas.microsoft.com/office/drawing/2014/main" id="{60DAFAFA-5F96-486A-8053-AAACE42CB493}"/>
              </a:ext>
            </a:extLst>
          </p:cNvPr>
          <p:cNvSpPr txBox="1">
            <a:spLocks/>
          </p:cNvSpPr>
          <p:nvPr/>
        </p:nvSpPr>
        <p:spPr>
          <a:xfrm>
            <a:off x="8990259" y="4174378"/>
            <a:ext cx="3751436" cy="663018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81481"/>
            </a:pPr>
            <a:r>
              <a:rPr lang="ru-RU" sz="4800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&gt; </a:t>
            </a:r>
            <a:r>
              <a:rPr lang="ru-RU" sz="4800" b="1" dirty="0">
                <a:solidFill>
                  <a:srgbClr val="14171C"/>
                </a:solidFill>
                <a:latin typeface="Montserrat SemiBold" panose="000007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100</a:t>
            </a:r>
            <a:endParaRPr lang="ru-RU" sz="4800" b="1" dirty="0">
              <a:solidFill>
                <a:srgbClr val="14171C"/>
              </a:solidFill>
              <a:latin typeface="Montserrat SemiBold" panose="00000700000000000000" pitchFamily="2" charset="-52"/>
              <a:ea typeface="Montserrat SemiBold"/>
              <a:cs typeface="Gotham Pro" panose="02000503040000020004" pitchFamily="2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178E6CC9-A240-459F-970F-83636D4388B4}"/>
              </a:ext>
            </a:extLst>
          </p:cNvPr>
          <p:cNvSpPr/>
          <p:nvPr/>
        </p:nvSpPr>
        <p:spPr>
          <a:xfrm>
            <a:off x="480578" y="6054253"/>
            <a:ext cx="2133600" cy="457184"/>
          </a:xfrm>
          <a:prstGeom prst="roundRect">
            <a:avLst>
              <a:gd name="adj" fmla="val 50000"/>
            </a:avLst>
          </a:prstGeom>
          <a:solidFill>
            <a:srgbClr val="77B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DBA3537-A0CA-4B54-8F1C-413435CD7750}"/>
              </a:ext>
            </a:extLst>
          </p:cNvPr>
          <p:cNvSpPr/>
          <p:nvPr/>
        </p:nvSpPr>
        <p:spPr>
          <a:xfrm>
            <a:off x="3308533" y="6054253"/>
            <a:ext cx="2133600" cy="457184"/>
          </a:xfrm>
          <a:prstGeom prst="roundRect">
            <a:avLst>
              <a:gd name="adj" fmla="val 50000"/>
            </a:avLst>
          </a:prstGeom>
          <a:solidFill>
            <a:srgbClr val="77B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EB481254-D415-40E0-B2EE-CCA82116F452}"/>
              </a:ext>
            </a:extLst>
          </p:cNvPr>
          <p:cNvSpPr/>
          <p:nvPr/>
        </p:nvSpPr>
        <p:spPr>
          <a:xfrm>
            <a:off x="6209048" y="6054253"/>
            <a:ext cx="2133600" cy="457184"/>
          </a:xfrm>
          <a:prstGeom prst="roundRect">
            <a:avLst>
              <a:gd name="adj" fmla="val 50000"/>
            </a:avLst>
          </a:prstGeom>
          <a:solidFill>
            <a:srgbClr val="77B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6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0AC4D71-0DA5-45DB-8CB0-56C0848A9C9A}"/>
              </a:ext>
            </a:extLst>
          </p:cNvPr>
          <p:cNvSpPr txBox="1">
            <a:spLocks/>
          </p:cNvSpPr>
          <p:nvPr/>
        </p:nvSpPr>
        <p:spPr bwMode="auto">
          <a:xfrm>
            <a:off x="6548700" y="6142145"/>
            <a:ext cx="1881388" cy="39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680" dirty="0">
                <a:solidFill>
                  <a:srgbClr val="14171C"/>
                </a:solidFill>
                <a:latin typeface="Montserrat Light" panose="00000400000000000000" pitchFamily="2" charset="-52"/>
                <a:cs typeface="Calibri" pitchFamily="34" charset="0"/>
              </a:rPr>
              <a:t>Показатель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8B1C3E55-4F1D-4A59-B0C2-4F60774D81C4}"/>
              </a:ext>
            </a:extLst>
          </p:cNvPr>
          <p:cNvSpPr txBox="1">
            <a:spLocks/>
          </p:cNvSpPr>
          <p:nvPr/>
        </p:nvSpPr>
        <p:spPr bwMode="auto">
          <a:xfrm>
            <a:off x="3664641" y="6142145"/>
            <a:ext cx="1881388" cy="39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680" dirty="0">
                <a:solidFill>
                  <a:srgbClr val="14171C"/>
                </a:solidFill>
                <a:latin typeface="Montserrat Light" panose="00000400000000000000" pitchFamily="2" charset="-52"/>
                <a:cs typeface="Calibri" pitchFamily="34" charset="0"/>
              </a:rPr>
              <a:t>Показатель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E963020-B076-457C-BC5A-3F3E034D774D}"/>
              </a:ext>
            </a:extLst>
          </p:cNvPr>
          <p:cNvSpPr txBox="1">
            <a:spLocks/>
          </p:cNvSpPr>
          <p:nvPr/>
        </p:nvSpPr>
        <p:spPr bwMode="auto">
          <a:xfrm>
            <a:off x="860700" y="6142145"/>
            <a:ext cx="1881388" cy="39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680" dirty="0">
                <a:solidFill>
                  <a:srgbClr val="14171C"/>
                </a:solidFill>
                <a:latin typeface="Montserrat Light" panose="00000400000000000000" pitchFamily="2" charset="-52"/>
                <a:cs typeface="Calibri" pitchFamily="34" charset="0"/>
              </a:rPr>
              <a:t>Показатель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6D67BC-1A75-84EB-4956-9B51D94D80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5748759" y="651"/>
            <a:ext cx="6443241" cy="16975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294454-AC88-0AD1-9833-21FA7CB7F7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2" r="4421" b="68852"/>
          <a:stretch/>
        </p:blipFill>
        <p:spPr>
          <a:xfrm rot="5400000">
            <a:off x="10296839" y="4977145"/>
            <a:ext cx="1277460" cy="252984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D75AD7D-A2A8-ACB4-4588-72B94083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7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116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BDE5E-5148-F69F-0BB5-1E042357A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21454" b="68852"/>
          <a:stretch/>
        </p:blipFill>
        <p:spPr>
          <a:xfrm>
            <a:off x="5062878" y="0"/>
            <a:ext cx="7142830" cy="2529840"/>
          </a:xfrm>
          <a:prstGeom prst="rect">
            <a:avLst/>
          </a:prstGeom>
        </p:spPr>
      </p:pic>
      <p:graphicFrame>
        <p:nvGraphicFramePr>
          <p:cNvPr id="41" name="Диаграмма 40">
            <a:extLst>
              <a:ext uri="{FF2B5EF4-FFF2-40B4-BE49-F238E27FC236}">
                <a16:creationId xmlns:a16="http://schemas.microsoft.com/office/drawing/2014/main" id="{9C2F189C-802F-456E-B759-B80D0577A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30716"/>
              </p:ext>
            </p:extLst>
          </p:nvPr>
        </p:nvGraphicFramePr>
        <p:xfrm>
          <a:off x="433814" y="1764899"/>
          <a:ext cx="5662185" cy="472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Google Shape;63;p14">
            <a:extLst>
              <a:ext uri="{FF2B5EF4-FFF2-40B4-BE49-F238E27FC236}">
                <a16:creationId xmlns:a16="http://schemas.microsoft.com/office/drawing/2014/main" id="{E4C9315A-FF91-431C-83BE-C0ECE7198A91}"/>
              </a:ext>
            </a:extLst>
          </p:cNvPr>
          <p:cNvSpPr txBox="1">
            <a:spLocks/>
          </p:cNvSpPr>
          <p:nvPr/>
        </p:nvSpPr>
        <p:spPr>
          <a:xfrm>
            <a:off x="6822440" y="1866822"/>
            <a:ext cx="3751436" cy="663018"/>
          </a:xfrm>
          <a:prstGeom prst="rect">
            <a:avLst/>
          </a:prstGeom>
        </p:spPr>
        <p:txBody>
          <a:bodyPr spcFirstLastPara="1" vert="horz" wrap="square" lIns="109710" tIns="109710" rIns="109710" bIns="10971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81481"/>
            </a:pPr>
            <a:r>
              <a:rPr lang="ru-RU" sz="4800" b="1" dirty="0">
                <a:solidFill>
                  <a:srgbClr val="14171C"/>
                </a:solidFill>
                <a:latin typeface="Montserrat" panose="00000500000000000000" pitchFamily="2" charset="-52"/>
                <a:ea typeface="Montserrat SemiBold"/>
                <a:cs typeface="Gotham Pro" panose="02000503040000020004" pitchFamily="2" charset="0"/>
                <a:sym typeface="Montserrat"/>
              </a:rPr>
              <a:t>&gt; 100</a:t>
            </a:r>
            <a:endParaRPr lang="ru-RU" sz="4800" b="1" dirty="0">
              <a:solidFill>
                <a:srgbClr val="14171C"/>
              </a:solidFill>
              <a:latin typeface="Montserrat" panose="00000500000000000000" pitchFamily="2" charset="-52"/>
              <a:ea typeface="Montserrat SemiBold"/>
              <a:cs typeface="Gotham Pro" panose="02000503040000020004" pitchFamily="2" charset="0"/>
            </a:endParaRPr>
          </a:p>
        </p:txBody>
      </p:sp>
      <p:sp>
        <p:nvSpPr>
          <p:cNvPr id="36" name="Номер слайда 1">
            <a:extLst>
              <a:ext uri="{FF2B5EF4-FFF2-40B4-BE49-F238E27FC236}">
                <a16:creationId xmlns:a16="http://schemas.microsoft.com/office/drawing/2014/main" id="{C954ACB1-5891-47D6-A42F-3DBECD95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8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E65CC3-B785-47E5-B132-0B2E9C8E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2" r="4421" b="68852"/>
          <a:stretch/>
        </p:blipFill>
        <p:spPr>
          <a:xfrm rot="5400000">
            <a:off x="10288350" y="4954985"/>
            <a:ext cx="1277460" cy="2529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C25F8-0B28-C53E-BACB-5FEF62AFCC30}"/>
              </a:ext>
            </a:extLst>
          </p:cNvPr>
          <p:cNvSpPr txBox="1"/>
          <p:nvPr/>
        </p:nvSpPr>
        <p:spPr>
          <a:xfrm>
            <a:off x="433686" y="576639"/>
            <a:ext cx="668818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ЭКОНОМИЧЕСКАЯ ЭФФЕКТИВНОСТЬ</a:t>
            </a:r>
            <a:r>
              <a:rPr lang="ru-RU" sz="2880" dirty="0">
                <a:latin typeface="Montserrat SemiBold" panose="00000700000000000000" pitchFamily="2" charset="-52"/>
                <a:cs typeface="Calibri" pitchFamily="34" charset="0"/>
              </a:rPr>
              <a:t> </a:t>
            </a:r>
            <a:r>
              <a:rPr lang="ru-RU" sz="2880" dirty="0">
                <a:latin typeface="Montserrat Light" panose="00000400000000000000" pitchFamily="2" charset="-52"/>
                <a:cs typeface="Calibri" pitchFamily="34" charset="0"/>
              </a:rPr>
              <a:t>(ВАРИАНТ 2)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E42A25C-4EAF-6AE8-5EA6-65B08343E9DF}"/>
              </a:ext>
            </a:extLst>
          </p:cNvPr>
          <p:cNvSpPr/>
          <p:nvPr/>
        </p:nvSpPr>
        <p:spPr>
          <a:xfrm>
            <a:off x="6822440" y="2794957"/>
            <a:ext cx="5276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300" dirty="0">
                <a:latin typeface="Montserrat" panose="00000500000000000000" pitchFamily="2" charset="-52"/>
              </a:rPr>
              <a:t>На данном слайде рекомендуется презентовать: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4F847C-024A-B418-926D-F4BF0C5AB4BD}"/>
              </a:ext>
            </a:extLst>
          </p:cNvPr>
          <p:cNvSpPr/>
          <p:nvPr/>
        </p:nvSpPr>
        <p:spPr>
          <a:xfrm>
            <a:off x="6822441" y="3903793"/>
            <a:ext cx="4935746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sz="2000" dirty="0">
                <a:latin typeface="Montserrat" panose="00000500000000000000" pitchFamily="2" charset="-52"/>
              </a:rPr>
              <a:t>Оценку экономической эффективности и эффекта от предлагаемых решений, оценка рисков и экономическое обоснование, определение источников финансирования</a:t>
            </a:r>
          </a:p>
          <a:p>
            <a:pPr>
              <a:defRPr/>
            </a:pPr>
            <a:endParaRPr lang="ru-RU" sz="23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4798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3D870-354C-781F-0C23-EE801BBD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963" b="10342"/>
          <a:stretch/>
        </p:blipFill>
        <p:spPr>
          <a:xfrm>
            <a:off x="-7484" y="5318760"/>
            <a:ext cx="12199483" cy="1557416"/>
          </a:xfrm>
          <a:prstGeom prst="rect">
            <a:avLst/>
          </a:prstGeom>
        </p:spPr>
      </p:pic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D0B170D4-7A6C-4F77-B772-88D8D56AD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42860"/>
              </p:ext>
            </p:extLst>
          </p:nvPr>
        </p:nvGraphicFramePr>
        <p:xfrm>
          <a:off x="550864" y="1915614"/>
          <a:ext cx="11090275" cy="43369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3465635720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2337811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2732039049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837919097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316297832"/>
                    </a:ext>
                  </a:extLst>
                </a:gridCol>
              </a:tblGrid>
              <a:tr h="530548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Параметр 1</a:t>
                      </a:r>
                      <a:endParaRPr lang="ru-RU" sz="2200" b="0" dirty="0">
                        <a:latin typeface="Montserrat" panose="00000500000000000000" pitchFamily="2" charset="-52"/>
                      </a:endParaRPr>
                    </a:p>
                  </a:txBody>
                  <a:tcPr marL="109728" marR="109728" marT="54864" marB="54864" anchor="ctr">
                    <a:solidFill>
                      <a:srgbClr val="77B4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Параметр 2</a:t>
                      </a:r>
                      <a:endParaRPr lang="ru-RU" sz="2200" b="0" dirty="0">
                        <a:latin typeface="Montserrat" panose="00000500000000000000" pitchFamily="2" charset="-52"/>
                      </a:endParaRPr>
                    </a:p>
                  </a:txBody>
                  <a:tcPr marL="109728" marR="109728" marT="54864" marB="54864" anchor="ctr">
                    <a:solidFill>
                      <a:srgbClr val="77B4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Параметр 3</a:t>
                      </a:r>
                      <a:endParaRPr lang="ru-RU" sz="2200" b="0" dirty="0">
                        <a:latin typeface="Montserrat" panose="00000500000000000000" pitchFamily="2" charset="-52"/>
                      </a:endParaRPr>
                    </a:p>
                  </a:txBody>
                  <a:tcPr marL="109728" marR="109728" marT="54864" marB="54864" anchor="ctr">
                    <a:solidFill>
                      <a:srgbClr val="77B4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Параметр 4</a:t>
                      </a:r>
                      <a:endParaRPr lang="ru-RU" sz="2200" b="0" dirty="0">
                        <a:latin typeface="Montserrat" panose="00000500000000000000" pitchFamily="2" charset="-52"/>
                      </a:endParaRPr>
                    </a:p>
                  </a:txBody>
                  <a:tcPr marL="109728" marR="109728" marT="54864" marB="54864" anchor="ctr">
                    <a:solidFill>
                      <a:srgbClr val="77B4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Параметр 5</a:t>
                      </a:r>
                      <a:endParaRPr lang="ru-RU" sz="2200" b="0" dirty="0">
                        <a:latin typeface="Montserrat" panose="00000500000000000000" pitchFamily="2" charset="-52"/>
                      </a:endParaRPr>
                    </a:p>
                  </a:txBody>
                  <a:tcPr marL="109728" marR="109728" marT="54864" marB="54864" anchor="ctr">
                    <a:solidFill>
                      <a:srgbClr val="77B4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410200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99686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904975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156362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75029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06388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387707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92465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147009"/>
                  </a:ext>
                </a:extLst>
              </a:tr>
              <a:tr h="422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Текст </a:t>
                      </a:r>
                      <a:r>
                        <a:rPr lang="ru-RU" sz="1400" dirty="0" err="1"/>
                        <a:t>текст</a:t>
                      </a:r>
                      <a:r>
                        <a:rPr lang="ru-RU" sz="1400" dirty="0"/>
                        <a:t> </a:t>
                      </a:r>
                      <a:r>
                        <a:rPr lang="ru-RU" sz="1400" dirty="0" err="1"/>
                        <a:t>текст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значение</a:t>
                      </a:r>
                      <a:endParaRPr lang="ru-RU" sz="1400" dirty="0">
                        <a:latin typeface="Montserrat Light" pitchFamily="2" charset="-52"/>
                      </a:endParaRPr>
                    </a:p>
                  </a:txBody>
                  <a:tcPr marL="109728" marR="109728" marT="54864" marB="548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47116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464D0-2AD7-C365-3E2B-8287010D65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r="4421" b="68852"/>
          <a:stretch/>
        </p:blipFill>
        <p:spPr>
          <a:xfrm>
            <a:off x="4572001" y="651"/>
            <a:ext cx="7620000" cy="2007572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4437941E-28C8-92FE-DC74-6CE0A06D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5803" y="6492875"/>
            <a:ext cx="2743200" cy="365125"/>
          </a:xfrm>
        </p:spPr>
        <p:txBody>
          <a:bodyPr/>
          <a:lstStyle/>
          <a:p>
            <a:fld id="{F5B5CB77-C40F-4CE6-B9CD-C91AC6BC81A9}" type="slidenum">
              <a:rPr lang="ru-RU" sz="2800">
                <a:solidFill>
                  <a:schemeClr val="tx1"/>
                </a:solidFill>
                <a:latin typeface="Montserrat Light" panose="00000400000000000000" pitchFamily="2" charset="-52"/>
              </a:rPr>
              <a:t>9</a:t>
            </a:fld>
            <a:endParaRPr lang="ru-RU" sz="2800" dirty="0">
              <a:solidFill>
                <a:schemeClr val="tx1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7AECF-9D74-744E-65F2-F60278BB497D}"/>
              </a:ext>
            </a:extLst>
          </p:cNvPr>
          <p:cNvSpPr txBox="1"/>
          <p:nvPr/>
        </p:nvSpPr>
        <p:spPr>
          <a:xfrm>
            <a:off x="433686" y="576639"/>
            <a:ext cx="668818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latin typeface="Montserrat SemiBold" panose="00000700000000000000" pitchFamily="2" charset="-52"/>
                <a:cs typeface="Calibri" pitchFamily="34" charset="0"/>
              </a:rPr>
              <a:t>ЭКОНОМИЧЕСКАЯ ЭФФЕКТИВНОСТЬ </a:t>
            </a:r>
            <a:r>
              <a:rPr lang="ru-RU" sz="2880" dirty="0">
                <a:latin typeface="Montserrat Light" panose="00000400000000000000" pitchFamily="2" charset="-52"/>
                <a:cs typeface="Calibri" pitchFamily="34" charset="0"/>
              </a:rPr>
              <a:t>(ВАРИАНТ 3)</a:t>
            </a:r>
          </a:p>
        </p:txBody>
      </p:sp>
    </p:spTree>
    <p:extLst>
      <p:ext uri="{BB962C8B-B14F-4D97-AF65-F5344CB8AC3E}">
        <p14:creationId xmlns:p14="http://schemas.microsoft.com/office/powerpoint/2010/main" val="163357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453</Words>
  <Application>Microsoft Office PowerPoint</Application>
  <PresentationFormat>Широкоэкранный</PresentationFormat>
  <Paragraphs>122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Montserrat</vt:lpstr>
      <vt:lpstr>Montserrat Light</vt:lpstr>
      <vt:lpstr>Montserrat SemiBold</vt:lpstr>
      <vt:lpstr>Tahoma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Несмин Дмитрий Николаевич</dc:creator>
  <cp:lastModifiedBy>Симеон Колчин Станиславович</cp:lastModifiedBy>
  <cp:revision>55</cp:revision>
  <dcterms:created xsi:type="dcterms:W3CDTF">2024-06-13T11:07:18Z</dcterms:created>
  <dcterms:modified xsi:type="dcterms:W3CDTF">2024-08-23T23:38:31Z</dcterms:modified>
</cp:coreProperties>
</file>